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9A77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828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0" i="0">
                <a:solidFill>
                  <a:srgbClr val="FFFFFF"/>
                </a:solidFill>
              </a:rPr>
              <a:t>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2801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E57F"/>
                </a:solidFill>
              </a:rPr>
              <a:t>Session 1  ·  Money, Values &amp; You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737360"/>
            <a:ext cx="109728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</a:rPr>
              <a:t>What Is Money —
and What Is It For?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749039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1">
                <a:solidFill>
                  <a:srgbClr val="FFE57F"/>
                </a:solidFill>
              </a:rPr>
              <a:t>A 90-minute journey for 6th graders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572000"/>
            <a:ext cx="2651760" cy="502920"/>
          </a:xfrm>
          <a:prstGeom prst="rect">
            <a:avLst/>
          </a:prstGeom>
          <a:solidFill>
            <a:srgbClr val="7B5E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466344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FFD700"/>
                </a:solidFill>
              </a:rPr>
              <a:t>Ages 11–12</a:t>
            </a:r>
          </a:p>
        </p:txBody>
      </p:sp>
      <p:sp>
        <p:nvSpPr>
          <p:cNvPr id="8" name="Rectangle 7"/>
          <p:cNvSpPr/>
          <p:nvPr/>
        </p:nvSpPr>
        <p:spPr>
          <a:xfrm>
            <a:off x="3291840" y="4572000"/>
            <a:ext cx="2651760" cy="502920"/>
          </a:xfrm>
          <a:prstGeom prst="rect">
            <a:avLst/>
          </a:prstGeom>
          <a:solidFill>
            <a:srgbClr val="7B5E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429000" y="466344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FFD700"/>
                </a:solidFill>
              </a:rPr>
              <a:t>Session 1 of 8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26480" y="4572000"/>
            <a:ext cx="2651760" cy="502920"/>
          </a:xfrm>
          <a:prstGeom prst="rect">
            <a:avLst/>
          </a:prstGeom>
          <a:solidFill>
            <a:srgbClr val="7B5E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263640" y="466344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FFD700"/>
                </a:solidFill>
              </a:rPr>
              <a:t>90 Minutes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961120" y="4572000"/>
            <a:ext cx="2651760" cy="502920"/>
          </a:xfrm>
          <a:prstGeom prst="rect">
            <a:avLst/>
          </a:prstGeom>
          <a:solidFill>
            <a:srgbClr val="7B5E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098280" y="466344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FFD700"/>
                </a:solidFill>
              </a:rPr>
              <a:t>Activity Included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521440" y="6492240"/>
            <a:ext cx="548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</a:rPr>
              <a:t>1/15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651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700"/>
                </a:solidFill>
              </a:rPr>
              <a:t>🎮 Activity Debrief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11247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</a:rPr>
              <a:t>What Just Happened? 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011680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🙋  Did everyone get everything they needed?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542032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😤  What was the hardest part?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072384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🔗  Did anyone have to make MORE than one trade for one item?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602736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💡  How would ONE card that everyone accepts have made it easier?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5303520"/>
            <a:ext cx="11247120" cy="685800"/>
          </a:xfrm>
          <a:prstGeom prst="rect">
            <a:avLst/>
          </a:prstGeom>
          <a:solidFill>
            <a:srgbClr val="BF36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94360" y="5394959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>
                <a:solidFill>
                  <a:srgbClr val="FFD700"/>
                </a:solidFill>
              </a:rPr>
              <a:t>✨  That card everyone accepts?   That's money.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521440" y="6492240"/>
            <a:ext cx="548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</a:rPr>
              <a:t>10/15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69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700"/>
                </a:solidFill>
              </a:rPr>
              <a:t>📖 Lesson 3 — Money as a Tool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11247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</a:rPr>
              <a:t>Money Is a Tool — Not a Goal 🔨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920240"/>
            <a:ext cx="5486400" cy="502920"/>
          </a:xfrm>
          <a:prstGeom prst="rect">
            <a:avLst/>
          </a:prstGeom>
          <a:solidFill>
            <a:srgbClr val="004D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4360" y="2011680"/>
            <a:ext cx="5212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>
                <a:solidFill>
                  <a:srgbClr val="FFD700"/>
                </a:solidFill>
              </a:rPr>
              <a:t>🔨  A Tool Does a Job</a:t>
            </a:r>
          </a:p>
        </p:txBody>
      </p:sp>
      <p:sp>
        <p:nvSpPr>
          <p:cNvPr id="6" name="Rectangle 5"/>
          <p:cNvSpPr/>
          <p:nvPr/>
        </p:nvSpPr>
        <p:spPr>
          <a:xfrm>
            <a:off x="6126480" y="1920240"/>
            <a:ext cx="5577840" cy="502920"/>
          </a:xfrm>
          <a:prstGeom prst="rect">
            <a:avLst/>
          </a:prstGeom>
          <a:solidFill>
            <a:srgbClr val="004D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263640" y="2011680"/>
            <a:ext cx="5303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>
                <a:solidFill>
                  <a:srgbClr val="FFD700"/>
                </a:solidFill>
              </a:rPr>
              <a:t>💡  What This Means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514600"/>
            <a:ext cx="53035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0F2F1"/>
                </a:solidFill>
              </a:rPr>
              <a:t>• A hammer builds things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26480" y="2514600"/>
            <a:ext cx="5577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0F2F1"/>
                </a:solidFill>
              </a:rPr>
              <a:t>• Having more money ≠ better person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971800"/>
            <a:ext cx="53035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0F2F1"/>
                </a:solidFill>
              </a:rPr>
              <a:t>• A phone connects people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6480" y="2971800"/>
            <a:ext cx="5577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0F2F1"/>
                </a:solidFill>
              </a:rPr>
              <a:t>• Having less money ≠ worse person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429000"/>
            <a:ext cx="53035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0F2F1"/>
                </a:solidFill>
              </a:rPr>
              <a:t>• Money gets you things you need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26480" y="3429000"/>
            <a:ext cx="5577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0F2F1"/>
                </a:solidFill>
              </a:rPr>
              <a:t>• It's a resource — like time or energy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3886200"/>
            <a:ext cx="53035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0F2F1"/>
                </a:solidFill>
              </a:rPr>
              <a:t>• The hammer isn't the house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6480" y="3886200"/>
            <a:ext cx="5577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0F2F1"/>
                </a:solidFill>
              </a:rPr>
              <a:t>• How you use it matters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343400"/>
            <a:ext cx="53035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0F2F1"/>
                </a:solidFill>
              </a:rPr>
              <a:t>• Money isn't the good life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26480" y="4343400"/>
            <a:ext cx="5577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E0F2F1"/>
                </a:solidFill>
              </a:rPr>
              <a:t>• Values guide the tool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5257800"/>
            <a:ext cx="11247120" cy="594360"/>
          </a:xfrm>
          <a:prstGeom prst="rect">
            <a:avLst/>
          </a:prstGeom>
          <a:solidFill>
            <a:srgbClr val="004D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4360" y="5349240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>
                <a:solidFill>
                  <a:srgbClr val="FFD700"/>
                </a:solidFill>
              </a:rPr>
              <a:t>💬  What would YOU use money as a tool to do?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521440" y="6492240"/>
            <a:ext cx="548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</a:rPr>
              <a:t>11/15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700"/>
                </a:solidFill>
              </a:rPr>
              <a:t>✍️ Journal Time — 8 Minutes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828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400" b="0" i="0">
                <a:solidFill>
                  <a:srgbClr val="FFFFFF"/>
                </a:solidFill>
              </a:rPr>
              <a:t>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11247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FFFFFF"/>
                </a:solidFill>
              </a:rPr>
              <a:t>Write Your Answer: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828800"/>
            <a:ext cx="11247120" cy="914400"/>
          </a:xfrm>
          <a:prstGeom prst="rect">
            <a:avLst/>
          </a:prstGeom>
          <a:solidFill>
            <a:srgbClr val="0D47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94360" y="192024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>
                <a:solidFill>
                  <a:srgbClr val="FFD700"/>
                </a:solidFill>
              </a:rPr>
              <a:t>"What do I think money is for?"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926080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✅  There is NO wrong answer — write what YOU actually think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456432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✅  Even one sentence counts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986784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✅  We won't grade this — it's for you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53035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90CAF9"/>
                </a:solidFill>
              </a:rPr>
              <a:t>We'll revisit this journal at the END of the course — your answer might surprise you! 🌟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521440" y="6492240"/>
            <a:ext cx="548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</a:rPr>
              <a:t>12/15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9A77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700"/>
                </a:solidFill>
              </a:rPr>
              <a:t>✅ Today's Summary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11247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</a:rPr>
              <a:t>What We Learned Today 🌟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828800"/>
            <a:ext cx="3566160" cy="457200"/>
          </a:xfrm>
          <a:prstGeom prst="rect">
            <a:avLst/>
          </a:prstGeom>
          <a:solidFill>
            <a:srgbClr val="7B5E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920240"/>
            <a:ext cx="3291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>
                <a:solidFill>
                  <a:srgbClr val="FFD700"/>
                </a:solidFill>
              </a:rPr>
              <a:t>🤝 Barter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2304288"/>
            <a:ext cx="3566160" cy="1143000"/>
          </a:xfrm>
          <a:prstGeom prst="rect">
            <a:avLst/>
          </a:prstGeom>
          <a:solidFill>
            <a:srgbClr val="5C4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2395728"/>
            <a:ext cx="32918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FFFFFF"/>
                </a:solidFill>
              </a:rPr>
              <a:t>Trading goods directly —
the first way people exchanged things</a:t>
            </a:r>
          </a:p>
        </p:txBody>
      </p:sp>
      <p:sp>
        <p:nvSpPr>
          <p:cNvPr id="8" name="Rectangle 7"/>
          <p:cNvSpPr/>
          <p:nvPr/>
        </p:nvSpPr>
        <p:spPr>
          <a:xfrm>
            <a:off x="4160520" y="1828800"/>
            <a:ext cx="3566160" cy="457200"/>
          </a:xfrm>
          <a:prstGeom prst="rect">
            <a:avLst/>
          </a:prstGeom>
          <a:solidFill>
            <a:srgbClr val="7B5E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297680" y="1920240"/>
            <a:ext cx="3291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>
                <a:solidFill>
                  <a:srgbClr val="FFD700"/>
                </a:solidFill>
              </a:rPr>
              <a:t>😤 The Problem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60520" y="2304288"/>
            <a:ext cx="3566160" cy="1143000"/>
          </a:xfrm>
          <a:prstGeom prst="rect">
            <a:avLst/>
          </a:prstGeom>
          <a:solidFill>
            <a:srgbClr val="5C4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297680" y="2395728"/>
            <a:ext cx="32918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FFFFFF"/>
                </a:solidFill>
              </a:rPr>
              <a:t>"Double Coincidence of Wants"
made barter really hard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955279" y="1828800"/>
            <a:ext cx="3566160" cy="457200"/>
          </a:xfrm>
          <a:prstGeom prst="rect">
            <a:avLst/>
          </a:prstGeom>
          <a:solidFill>
            <a:srgbClr val="7B5E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092440" y="1920240"/>
            <a:ext cx="3291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>
                <a:solidFill>
                  <a:srgbClr val="FFD700"/>
                </a:solidFill>
              </a:rPr>
              <a:t>💡 The Solution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955279" y="2304288"/>
            <a:ext cx="3566160" cy="1143000"/>
          </a:xfrm>
          <a:prstGeom prst="rect">
            <a:avLst/>
          </a:prstGeom>
          <a:solidFill>
            <a:srgbClr val="5C4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092440" y="2395728"/>
            <a:ext cx="32918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FFFFFF"/>
                </a:solidFill>
              </a:rPr>
              <a:t>Humans invented money —
from shells to coins to digital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4114800"/>
            <a:ext cx="3566160" cy="457200"/>
          </a:xfrm>
          <a:prstGeom prst="rect">
            <a:avLst/>
          </a:prstGeom>
          <a:solidFill>
            <a:srgbClr val="7B5E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02920" y="4206240"/>
            <a:ext cx="3291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>
                <a:solidFill>
                  <a:srgbClr val="FFD700"/>
                </a:solidFill>
              </a:rPr>
              <a:t>🤝 Shared Agreement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4590288"/>
            <a:ext cx="3566160" cy="1143000"/>
          </a:xfrm>
          <a:prstGeom prst="rect">
            <a:avLst/>
          </a:prstGeom>
          <a:solidFill>
            <a:srgbClr val="5C4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4681727"/>
            <a:ext cx="32918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FFFFFF"/>
                </a:solidFill>
              </a:rPr>
              <a:t>Money works because
everyone trusts it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160520" y="4114800"/>
            <a:ext cx="3566160" cy="457200"/>
          </a:xfrm>
          <a:prstGeom prst="rect">
            <a:avLst/>
          </a:prstGeom>
          <a:solidFill>
            <a:srgbClr val="7B5E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297680" y="4206240"/>
            <a:ext cx="3291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>
                <a:solidFill>
                  <a:srgbClr val="FFD700"/>
                </a:solidFill>
              </a:rPr>
              <a:t>🔨 Tool, Not Goal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160520" y="4590288"/>
            <a:ext cx="3566160" cy="1143000"/>
          </a:xfrm>
          <a:prstGeom prst="rect">
            <a:avLst/>
          </a:prstGeom>
          <a:solidFill>
            <a:srgbClr val="5C4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297680" y="4681727"/>
            <a:ext cx="32918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FFFFFF"/>
                </a:solidFill>
              </a:rPr>
              <a:t>Money is a resource you use —
not a definition of your worth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955279" y="4114800"/>
            <a:ext cx="3566160" cy="457200"/>
          </a:xfrm>
          <a:prstGeom prst="rect">
            <a:avLst/>
          </a:prstGeom>
          <a:solidFill>
            <a:srgbClr val="7B5E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092440" y="4206240"/>
            <a:ext cx="3291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>
                <a:solidFill>
                  <a:srgbClr val="FFD700"/>
                </a:solidFill>
              </a:rPr>
              <a:t>🪞 Your Journal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955279" y="4590288"/>
            <a:ext cx="3566160" cy="1143000"/>
          </a:xfrm>
          <a:prstGeom prst="rect">
            <a:avLst/>
          </a:prstGeom>
          <a:solidFill>
            <a:srgbClr val="5C4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092440" y="4681727"/>
            <a:ext cx="32918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FFFFFF"/>
                </a:solidFill>
              </a:rPr>
              <a:t>You wrote what YOU think
money is for — big thinking!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521440" y="6492240"/>
            <a:ext cx="548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</a:rPr>
              <a:t>13/15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700"/>
                </a:solidFill>
              </a:rPr>
              <a:t>📚 Words to Remember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11247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</a:rPr>
              <a:t>Key Vocabulary from Today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828800"/>
            <a:ext cx="3566160" cy="457200"/>
          </a:xfrm>
          <a:prstGeom prst="rect">
            <a:avLst/>
          </a:prstGeom>
          <a:solidFill>
            <a:srgbClr val="0D47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920240"/>
            <a:ext cx="3291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>
                <a:solidFill>
                  <a:srgbClr val="FFD700"/>
                </a:solidFill>
              </a:rPr>
              <a:t>🤝 Barter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2304288"/>
            <a:ext cx="3566160" cy="1143000"/>
          </a:xfrm>
          <a:prstGeom prst="rect">
            <a:avLst/>
          </a:prstGeom>
          <a:solidFill>
            <a:srgbClr val="1A1A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2395728"/>
            <a:ext cx="32918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E3F2FD"/>
                </a:solidFill>
              </a:rPr>
              <a:t>Trading goods or services directly,
without using money</a:t>
            </a:r>
          </a:p>
        </p:txBody>
      </p:sp>
      <p:sp>
        <p:nvSpPr>
          <p:cNvPr id="8" name="Rectangle 7"/>
          <p:cNvSpPr/>
          <p:nvPr/>
        </p:nvSpPr>
        <p:spPr>
          <a:xfrm>
            <a:off x="4160520" y="1828800"/>
            <a:ext cx="3566160" cy="457200"/>
          </a:xfrm>
          <a:prstGeom prst="rect">
            <a:avLst/>
          </a:prstGeom>
          <a:solidFill>
            <a:srgbClr val="0D47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297680" y="1920240"/>
            <a:ext cx="3291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>
                <a:solidFill>
                  <a:srgbClr val="FFD700"/>
                </a:solidFill>
              </a:rPr>
              <a:t>😤 Double Coincidence of Wants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60520" y="2304288"/>
            <a:ext cx="3566160" cy="1143000"/>
          </a:xfrm>
          <a:prstGeom prst="rect">
            <a:avLst/>
          </a:prstGeom>
          <a:solidFill>
            <a:srgbClr val="1A1A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297680" y="2395728"/>
            <a:ext cx="32918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E3F2FD"/>
                </a:solidFill>
              </a:rPr>
              <a:t>Both people must want exactly what
the other has — at the same time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955279" y="1828800"/>
            <a:ext cx="3566160" cy="457200"/>
          </a:xfrm>
          <a:prstGeom prst="rect">
            <a:avLst/>
          </a:prstGeom>
          <a:solidFill>
            <a:srgbClr val="0D47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092440" y="1920240"/>
            <a:ext cx="3291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>
                <a:solidFill>
                  <a:srgbClr val="FFD700"/>
                </a:solidFill>
              </a:rPr>
              <a:t>💡 Shared Agreement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955279" y="2304288"/>
            <a:ext cx="3566160" cy="1143000"/>
          </a:xfrm>
          <a:prstGeom prst="rect">
            <a:avLst/>
          </a:prstGeom>
          <a:solidFill>
            <a:srgbClr val="1A1A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092440" y="2395728"/>
            <a:ext cx="32918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E3F2FD"/>
                </a:solidFill>
              </a:rPr>
              <a:t>Money works because everyone
agrees to trust it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4114800"/>
            <a:ext cx="3566160" cy="457200"/>
          </a:xfrm>
          <a:prstGeom prst="rect">
            <a:avLst/>
          </a:prstGeom>
          <a:solidFill>
            <a:srgbClr val="0D47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02920" y="4206240"/>
            <a:ext cx="3291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>
                <a:solidFill>
                  <a:srgbClr val="FFD700"/>
                </a:solidFill>
              </a:rPr>
              <a:t>🔨 Money as a Tool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4590288"/>
            <a:ext cx="3566160" cy="1143000"/>
          </a:xfrm>
          <a:prstGeom prst="rect">
            <a:avLst/>
          </a:prstGeom>
          <a:solidFill>
            <a:srgbClr val="1A1A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4681727"/>
            <a:ext cx="32918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E3F2FD"/>
                </a:solidFill>
              </a:rPr>
              <a:t>A resource you use — not a goal
or a sign of your worth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160520" y="4114800"/>
            <a:ext cx="3566160" cy="457200"/>
          </a:xfrm>
          <a:prstGeom prst="rect">
            <a:avLst/>
          </a:prstGeom>
          <a:solidFill>
            <a:srgbClr val="0D47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297680" y="4206240"/>
            <a:ext cx="3291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>
                <a:solidFill>
                  <a:srgbClr val="FFD700"/>
                </a:solidFill>
              </a:rPr>
              <a:t>🪙 Currency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160520" y="4590288"/>
            <a:ext cx="3566160" cy="1143000"/>
          </a:xfrm>
          <a:prstGeom prst="rect">
            <a:avLst/>
          </a:prstGeom>
          <a:solidFill>
            <a:srgbClr val="1A1A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297680" y="4681727"/>
            <a:ext cx="32918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E3F2FD"/>
                </a:solidFill>
              </a:rPr>
              <a:t>The form of money a group
of people agrees to use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955279" y="4114800"/>
            <a:ext cx="3566160" cy="457200"/>
          </a:xfrm>
          <a:prstGeom prst="rect">
            <a:avLst/>
          </a:prstGeom>
          <a:solidFill>
            <a:srgbClr val="0D47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092440" y="4206240"/>
            <a:ext cx="3291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>
                <a:solidFill>
                  <a:srgbClr val="FFD700"/>
                </a:solidFill>
              </a:rPr>
              <a:t>🌟 Amana (أمانة)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955279" y="4590288"/>
            <a:ext cx="3566160" cy="1143000"/>
          </a:xfrm>
          <a:prstGeom prst="rect">
            <a:avLst/>
          </a:prstGeom>
          <a:solidFill>
            <a:srgbClr val="1A1A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092440" y="4681727"/>
            <a:ext cx="32918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E3F2FD"/>
                </a:solidFill>
              </a:rPr>
              <a:t>Stewardship — wealth is a trust
we are responsible for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521440" y="6492240"/>
            <a:ext cx="548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</a:rPr>
              <a:t>14/15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69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700"/>
                </a:solidFill>
              </a:rPr>
              <a:t>👋 See You Next Week!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371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0" i="0">
                <a:solidFill>
                  <a:srgbClr val="FFFFFF"/>
                </a:solidFill>
              </a:rPr>
              <a:t>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94360"/>
            <a:ext cx="11247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</a:rPr>
              <a:t>Amazing Work Today!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920240"/>
            <a:ext cx="5486400" cy="457200"/>
          </a:xfrm>
          <a:prstGeom prst="rect">
            <a:avLst/>
          </a:prstGeom>
          <a:solidFill>
            <a:srgbClr val="004D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94360" y="2011680"/>
            <a:ext cx="5212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>
                <a:solidFill>
                  <a:srgbClr val="FFD700"/>
                </a:solidFill>
              </a:rPr>
              <a:t>📌  Your Take-Home</a:t>
            </a:r>
          </a:p>
        </p:txBody>
      </p:sp>
      <p:sp>
        <p:nvSpPr>
          <p:cNvPr id="7" name="Rectangle 6"/>
          <p:cNvSpPr/>
          <p:nvPr/>
        </p:nvSpPr>
        <p:spPr>
          <a:xfrm>
            <a:off x="6126480" y="1920240"/>
            <a:ext cx="5577840" cy="457200"/>
          </a:xfrm>
          <a:prstGeom prst="rect">
            <a:avLst/>
          </a:prstGeom>
          <a:solidFill>
            <a:srgbClr val="004D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63640" y="2011680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>
                <a:solidFill>
                  <a:srgbClr val="FFD700"/>
                </a:solidFill>
              </a:rPr>
              <a:t>🔮  Next Session: Needs vs. Wants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514600"/>
            <a:ext cx="53035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E0F2F1"/>
                </a:solidFill>
              </a:rPr>
              <a:t>• Keep your journal — finish if you didn't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044952"/>
            <a:ext cx="53035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E0F2F1"/>
                </a:solidFill>
              </a:rPr>
              <a:t>• Ask someone at home: "What do YOU think
  money is for?"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575304"/>
            <a:ext cx="53035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E0F2F1"/>
                </a:solidFill>
              </a:rPr>
              <a:t>• Notice what you spend money on this week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6480" y="2514600"/>
            <a:ext cx="5577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E0F2F1"/>
                </a:solidFill>
              </a:rPr>
              <a:t>• What's a need? What's a want?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26480" y="3017520"/>
            <a:ext cx="5577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E0F2F1"/>
                </a:solidFill>
              </a:rPr>
              <a:t>• How advertising blurs the line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26480" y="3520439"/>
            <a:ext cx="5577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E0F2F1"/>
                </a:solidFill>
              </a:rPr>
              <a:t>• The Islamic concept of Israf (wastefulness)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6480" y="4023359"/>
            <a:ext cx="5577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E0F2F1"/>
                </a:solidFill>
              </a:rPr>
              <a:t>• A card-sorting game! 🃏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486400"/>
            <a:ext cx="11247120" cy="685800"/>
          </a:xfrm>
          <a:prstGeom prst="rect">
            <a:avLst/>
          </a:prstGeom>
          <a:solidFill>
            <a:srgbClr val="004D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94360" y="5577840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>
                <a:solidFill>
                  <a:srgbClr val="FFD700"/>
                </a:solidFill>
              </a:rPr>
              <a:t>💛  You asked big questions today. That's what good thinkers do.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521440" y="6492240"/>
            <a:ext cx="548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</a:rPr>
              <a:t>15/15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700"/>
                </a:solidFill>
              </a:rPr>
              <a:t>📋 Our Plan for Today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11247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Here's What We're Doing Today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828800"/>
            <a:ext cx="1645920" cy="475488"/>
          </a:xfrm>
          <a:prstGeom prst="rect">
            <a:avLst/>
          </a:prstGeom>
          <a:solidFill>
            <a:srgbClr val="7B5E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4360" y="192024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>
                <a:solidFill>
                  <a:srgbClr val="FFD700"/>
                </a:solidFill>
              </a:rPr>
              <a:t>0–5 min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0" y="1874519"/>
            <a:ext cx="9418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🎯 Big Question — warm up your brain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2395728"/>
            <a:ext cx="1645920" cy="475488"/>
          </a:xfrm>
          <a:prstGeom prst="rect">
            <a:avLst/>
          </a:prstGeom>
          <a:solidFill>
            <a:srgbClr val="7B5E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2487168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>
                <a:solidFill>
                  <a:srgbClr val="FFD700"/>
                </a:solidFill>
              </a:rPr>
              <a:t>5–25 min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2441448"/>
            <a:ext cx="9418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📖 Lesson 1: Origins of Money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962656"/>
            <a:ext cx="1645920" cy="475488"/>
          </a:xfrm>
          <a:prstGeom prst="rect">
            <a:avLst/>
          </a:prstGeom>
          <a:solidFill>
            <a:srgbClr val="7B5E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94360" y="3054096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>
                <a:solidFill>
                  <a:srgbClr val="FFD700"/>
                </a:solidFill>
              </a:rPr>
              <a:t>25–40 min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86000" y="3008376"/>
            <a:ext cx="9418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📖 Lesson 2: What Gives Money Its Value?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3529584"/>
            <a:ext cx="1645920" cy="475488"/>
          </a:xfrm>
          <a:prstGeom prst="rect">
            <a:avLst/>
          </a:prstGeom>
          <a:solidFill>
            <a:srgbClr val="7B5E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94360" y="3621024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>
                <a:solidFill>
                  <a:srgbClr val="FFD700"/>
                </a:solidFill>
              </a:rPr>
              <a:t>40–55 min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6000" y="3575304"/>
            <a:ext cx="9418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🎮 Barter Simulation — trade without money!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4096512"/>
            <a:ext cx="1645920" cy="475488"/>
          </a:xfrm>
          <a:prstGeom prst="rect">
            <a:avLst/>
          </a:prstGeom>
          <a:solidFill>
            <a:srgbClr val="7B5E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94360" y="4187952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>
                <a:solidFill>
                  <a:srgbClr val="FFD700"/>
                </a:solidFill>
              </a:rPr>
              <a:t>55–70 min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86000" y="4142232"/>
            <a:ext cx="9418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📖 Lesson 3: Money as a Tool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4663440"/>
            <a:ext cx="1645920" cy="475488"/>
          </a:xfrm>
          <a:prstGeom prst="rect">
            <a:avLst/>
          </a:prstGeom>
          <a:solidFill>
            <a:srgbClr val="7B5E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94360" y="475488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>
                <a:solidFill>
                  <a:srgbClr val="FFD700"/>
                </a:solidFill>
              </a:rPr>
              <a:t>70–90 min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86000" y="4709160"/>
            <a:ext cx="9418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</a:rPr>
              <a:t>✍️ Journal + Wrap Up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521440" y="6492240"/>
            <a:ext cx="548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</a:rPr>
              <a:t>2/15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A078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700"/>
                </a:solidFill>
              </a:rPr>
              <a:t>🎯 Opening Question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11247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FFFFFF"/>
                </a:solidFill>
              </a:rPr>
              <a:t>Before We Start — Think About This: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920240"/>
            <a:ext cx="11247120" cy="1188720"/>
          </a:xfrm>
          <a:prstGeom prst="rect">
            <a:avLst/>
          </a:prstGeom>
          <a:solidFill>
            <a:srgbClr val="7B5E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4360" y="2011680"/>
            <a:ext cx="109728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>
                <a:solidFill>
                  <a:srgbClr val="FFFFFF"/>
                </a:solidFill>
              </a:rPr>
              <a:t>💭  If I gave you a $100 bill right now…
     what would you do with it?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291840"/>
            <a:ext cx="11247120" cy="914400"/>
          </a:xfrm>
          <a:prstGeom prst="rect">
            <a:avLst/>
          </a:prstGeom>
          <a:solidFill>
            <a:srgbClr val="5C4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33832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>
                <a:solidFill>
                  <a:srgbClr val="FFE082"/>
                </a:solidFill>
              </a:rPr>
              <a:t>🤔  But WHY does that piece of paper actually get you anything?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4805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FFE57F"/>
                </a:solidFill>
              </a:rPr>
              <a:t>We'll find out — keep that question in mind all session. 🔍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521440" y="6492240"/>
            <a:ext cx="548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</a:rPr>
              <a:t>3/15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47A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700"/>
                </a:solidFill>
              </a:rPr>
              <a:t>📖 Lesson 1 — Origins of Money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11247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Before Money Existed…
People Used Barter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377440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🤝  Barter = trading goods directly — no money involved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907792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🌾  Example: A farmer trades wheat for sandals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438144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🏺  A weaver trades cloth for pottery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968496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</a:rPr>
              <a:t>✅  In small villages where everyone knew each other — it worked!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521440" y="6492240"/>
            <a:ext cx="548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</a:rPr>
              <a:t>4/15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B71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700"/>
                </a:solidFill>
              </a:rPr>
              <a:t>📖 Lesson 1 — The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11247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</a:rPr>
              <a:t>But Barter Had a BIG Problem…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828800"/>
            <a:ext cx="11247120" cy="1463040"/>
          </a:xfrm>
          <a:prstGeom prst="rect">
            <a:avLst/>
          </a:prstGeom>
          <a:solidFill>
            <a:srgbClr val="7F1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4360" y="1920240"/>
            <a:ext cx="10972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>
                <a:solidFill>
                  <a:srgbClr val="FFFFFF"/>
                </a:solidFill>
              </a:rPr>
              <a:t>🌾  You have wheat. You need sandals.
     But the sandal maker wants fish.
     The fisherman wants pottery…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520440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😬  Both people must want EXACTLY what the other has — at the SAME time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4050791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🔗  This is called the "Double Coincidence of Wants"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4581144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😤  3 trades just to get one pair of sandals — imagine doing that for everything!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521440" y="6492240"/>
            <a:ext cx="548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</a:rPr>
              <a:t>5/15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565C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700"/>
                </a:solidFill>
              </a:rPr>
              <a:t>📖 Lesson 1 — Solution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11247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</a:rPr>
              <a:t>So People Invented Money! 🎉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011680"/>
            <a:ext cx="11247120" cy="566928"/>
          </a:xfrm>
          <a:prstGeom prst="rect">
            <a:avLst/>
          </a:prstGeom>
          <a:solidFill>
            <a:srgbClr val="0D47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4360" y="2103120"/>
            <a:ext cx="10972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>
                <a:solidFill>
                  <a:srgbClr val="FFFFFF"/>
                </a:solidFill>
              </a:rPr>
              <a:t>🐚  Cowrie Shells — used across Africa and Asia for thousands of years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670048"/>
            <a:ext cx="11247120" cy="566928"/>
          </a:xfrm>
          <a:prstGeom prst="rect">
            <a:avLst/>
          </a:prstGeom>
          <a:solidFill>
            <a:srgbClr val="0D47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2761488"/>
            <a:ext cx="10972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>
                <a:solidFill>
                  <a:srgbClr val="FFFFFF"/>
                </a:solidFill>
              </a:rPr>
              <a:t>🧂  Salt — Roman soldiers were paid in salt  ("Salary" comes from this!)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328415"/>
            <a:ext cx="11247120" cy="566928"/>
          </a:xfrm>
          <a:prstGeom prst="rect">
            <a:avLst/>
          </a:prstGeom>
          <a:solidFill>
            <a:srgbClr val="0D47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94360" y="3419856"/>
            <a:ext cx="10972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>
                <a:solidFill>
                  <a:srgbClr val="FFFFFF"/>
                </a:solidFill>
              </a:rPr>
              <a:t>🪙  Metal Coins — first minted around 600 BCE in Turkey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3986783"/>
            <a:ext cx="11247120" cy="566928"/>
          </a:xfrm>
          <a:prstGeom prst="rect">
            <a:avLst/>
          </a:prstGeom>
          <a:solidFill>
            <a:srgbClr val="0D47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94360" y="4078223"/>
            <a:ext cx="10972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>
                <a:solidFill>
                  <a:srgbClr val="FFFFFF"/>
                </a:solidFill>
              </a:rPr>
              <a:t>📜  Paper Money — invented in China around 800 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4645151"/>
            <a:ext cx="11247120" cy="566928"/>
          </a:xfrm>
          <a:prstGeom prst="rect">
            <a:avLst/>
          </a:prstGeom>
          <a:solidFill>
            <a:srgbClr val="0D47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94360" y="4736591"/>
            <a:ext cx="10972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>
                <a:solidFill>
                  <a:srgbClr val="FFFFFF"/>
                </a:solidFill>
              </a:rPr>
              <a:t>💻  Digital Money — today, most money is just numbers on a screen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521440" y="6492240"/>
            <a:ext cx="548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</a:rPr>
              <a:t>6/15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A148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700"/>
                </a:solidFill>
              </a:rPr>
              <a:t>📖 Lesson 2 — What Gives Money Its Value?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11247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FFFFFF"/>
                </a:solidFill>
              </a:rPr>
              <a:t>The Most Important Idea
in Today's Session: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194560"/>
            <a:ext cx="11247120" cy="1280160"/>
          </a:xfrm>
          <a:prstGeom prst="rect">
            <a:avLst/>
          </a:prstGeom>
          <a:solidFill>
            <a:srgbClr val="1A0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4360" y="2286000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>
                <a:solidFill>
                  <a:srgbClr val="FFD700"/>
                </a:solidFill>
              </a:rPr>
              <a:t>💡  A $20 bill is just a piece of paper.
     It's worth $20 because everyone agrees it is.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749039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🤝  Money = a shared agreement — it works because we all trust 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4279392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🏝️  On a deserted island with no one else… cash is useless!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4809744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</a:rPr>
              <a:t>🃏  Trading cards, sports cards — they work the same way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521440" y="6492240"/>
            <a:ext cx="548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</a:rPr>
              <a:t>7/15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80E4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700"/>
                </a:solidFill>
              </a:rPr>
              <a:t>🧠 Quick Brain Break!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11247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</a:rPr>
              <a:t>Think About This…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828800"/>
            <a:ext cx="11247120" cy="2011680"/>
          </a:xfrm>
          <a:prstGeom prst="rect">
            <a:avLst/>
          </a:prstGeom>
          <a:solidFill>
            <a:srgbClr val="560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4360" y="1920240"/>
            <a:ext cx="10972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>
                <a:solidFill>
                  <a:srgbClr val="FFFFFF"/>
                </a:solidFill>
              </a:rPr>
              <a:t>🏝️  You're stranded on a deserted island.
     You find a suitcase with $10,000 in cash.
     Does the money help you?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023360"/>
            <a:ext cx="11247120" cy="594360"/>
          </a:xfrm>
          <a:prstGeom prst="rect">
            <a:avLst/>
          </a:prstGeom>
          <a:solidFill>
            <a:srgbClr val="AD14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4114800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>
                <a:solidFill>
                  <a:srgbClr val="FFE082"/>
                </a:solidFill>
              </a:rPr>
              <a:t>💬  Turn and tell your neighbor — 60 seconds!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8463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F48FB1"/>
                </a:solidFill>
              </a:rPr>
              <a:t>Remember: money only works because everyone agrees it works. 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521440" y="6492240"/>
            <a:ext cx="548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</a:rPr>
              <a:t>8/15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5E2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20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700"/>
                </a:solidFill>
              </a:rPr>
              <a:t>🎮 Activity Time!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11247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200" b="1" i="0">
                <a:solidFill>
                  <a:srgbClr val="FFFFFF"/>
                </a:solidFill>
              </a:rPr>
              <a:t>Barter Simulation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8E6C9"/>
                </a:solidFill>
              </a:rPr>
              <a:t>You're going to trade — WITHOUT money. See how it goes!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2468880"/>
            <a:ext cx="1371600" cy="50292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94360" y="25603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FFFFFF"/>
                </a:solidFill>
              </a:rPr>
              <a:t>🌾 Wheat</a:t>
            </a:r>
          </a:p>
        </p:txBody>
      </p:sp>
      <p:sp>
        <p:nvSpPr>
          <p:cNvPr id="7" name="Rectangle 6"/>
          <p:cNvSpPr/>
          <p:nvPr/>
        </p:nvSpPr>
        <p:spPr>
          <a:xfrm>
            <a:off x="1920240" y="2468880"/>
            <a:ext cx="1371600" cy="50292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057400" y="25603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FFFFFF"/>
                </a:solidFill>
              </a:rPr>
              <a:t>🐟 Fish</a:t>
            </a:r>
          </a:p>
        </p:txBody>
      </p:sp>
      <p:sp>
        <p:nvSpPr>
          <p:cNvPr id="9" name="Rectangle 8"/>
          <p:cNvSpPr/>
          <p:nvPr/>
        </p:nvSpPr>
        <p:spPr>
          <a:xfrm>
            <a:off x="3383280" y="2468880"/>
            <a:ext cx="1371600" cy="50292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520440" y="25603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FFFFFF"/>
                </a:solidFill>
              </a:rPr>
              <a:t>🧵 Cloth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46320" y="2468880"/>
            <a:ext cx="1371600" cy="50292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983480" y="25603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FFFFFF"/>
                </a:solidFill>
              </a:rPr>
              <a:t>🏺 Pottery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09360" y="2468880"/>
            <a:ext cx="1371600" cy="50292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46520" y="25603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FFFFFF"/>
                </a:solidFill>
              </a:rPr>
              <a:t>👡 Sandals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772400" y="2468880"/>
            <a:ext cx="1371600" cy="50292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909560" y="25603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FFFFFF"/>
                </a:solidFill>
              </a:rPr>
              <a:t>🪵 Firewood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235440" y="2468880"/>
            <a:ext cx="1371600" cy="50292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372600" y="25603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FFFFFF"/>
                </a:solidFill>
              </a:rPr>
              <a:t>🥛 Milk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698480" y="2468880"/>
            <a:ext cx="1371600" cy="502920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35640" y="256032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>
                <a:solidFill>
                  <a:srgbClr val="FFFFFF"/>
                </a:solidFill>
              </a:rPr>
              <a:t>🍯 Honey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3246120"/>
            <a:ext cx="11247120" cy="1645920"/>
          </a:xfrm>
          <a:prstGeom prst="rect">
            <a:avLst/>
          </a:prstGeom>
          <a:solidFill>
            <a:srgbClr val="0A3D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94360" y="3337560"/>
            <a:ext cx="109728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>
                <a:solidFill>
                  <a:srgbClr val="FFFFFF"/>
                </a:solidFill>
              </a:rPr>
              <a:t>1️⃣   You get 5 goods cards + a Need List of 3 items
2️⃣   Walk around and TRADE — both people must agree
3️⃣   No freebies! Trade only.  You have 10 minutes ⏱️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521440" y="6492240"/>
            <a:ext cx="548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</a:rPr>
              <a:t>9/15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